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795" r:id="rId2"/>
  </p:sldIdLst>
  <p:sldSz cx="12192000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D3D9"/>
    <a:srgbClr val="FFC5C5"/>
    <a:srgbClr val="D0DAD2"/>
    <a:srgbClr val="FF7171"/>
    <a:srgbClr val="8A0000"/>
    <a:srgbClr val="9FB3A4"/>
    <a:srgbClr val="4F4B4B"/>
    <a:srgbClr val="303C33"/>
    <a:srgbClr val="6D8974"/>
    <a:srgbClr val="2B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8" autoAdjust="0"/>
    <p:restoredTop sz="96096" autoAdjust="0"/>
  </p:normalViewPr>
  <p:slideViewPr>
    <p:cSldViewPr snapToGrid="0">
      <p:cViewPr>
        <p:scale>
          <a:sx n="121" d="100"/>
          <a:sy n="121" d="100"/>
        </p:scale>
        <p:origin x="-468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A1F8A-B364-45E1-B7FA-B50418EE5E13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6" y="4751394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6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5866E-46F4-4B99-B646-3817A7E80D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01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8E1807-8A42-4636-B853-38B93A6E1B0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9953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76C93-2653-49D3-AA4E-D1625B8C70E2}" type="datetime1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48F9-7AC0-49B9-8A5E-764B288E2B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20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2012-B48E-4C97-9B22-5577B876685E}" type="datetime1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48F9-7AC0-49B9-8A5E-764B288E2B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00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07DD-2EA2-492F-9DD2-4FBECBBF02DD}" type="datetime1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48F9-7AC0-49B9-8A5E-764B288E2B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07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FC37-E629-40A7-BCAC-E3D77B6A4F76}" type="datetime1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48F9-7AC0-49B9-8A5E-764B288E2B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10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9C9E4-84F6-40CB-A8D0-CA9E5048118B}" type="datetime1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48F9-7AC0-49B9-8A5E-764B288E2B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02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8F89-9027-47B2-B835-DA403E6A8EB2}" type="datetime1">
              <a:rPr lang="ru-RU" smtClean="0"/>
              <a:pPr/>
              <a:t>20.12.2023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48F9-7AC0-49B9-8A5E-764B288E2B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64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B296-4CE9-4948-82CB-B71D651475AA}" type="datetime1">
              <a:rPr lang="ru-RU" smtClean="0"/>
              <a:pPr/>
              <a:t>20.12.2023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48F9-7AC0-49B9-8A5E-764B288E2B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71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A9A1-AA1E-4FEA-A392-279780696218}" type="datetime1">
              <a:rPr lang="ru-RU" smtClean="0"/>
              <a:pPr/>
              <a:t>20.12.2023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48F9-7AC0-49B9-8A5E-764B288E2B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24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1411-0631-4125-BCB0-F260E1FD476D}" type="datetime1">
              <a:rPr lang="ru-RU" smtClean="0"/>
              <a:pPr/>
              <a:t>20.12.2023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48F9-7AC0-49B9-8A5E-764B288E2B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85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CD0C-7A92-43A5-BD59-2D6F4CB96435}" type="datetime1">
              <a:rPr lang="ru-RU" smtClean="0"/>
              <a:pPr/>
              <a:t>20.12.2023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48F9-7AC0-49B9-8A5E-764B288E2B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21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508E-FE61-4991-A2BE-FE5413181DBC}" type="datetime1">
              <a:rPr lang="ru-RU" smtClean="0"/>
              <a:pPr/>
              <a:t>20.12.2023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48F9-7AC0-49B9-8A5E-764B288E2B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85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4FCF4-1A0E-4452-A7CC-3809B2F58770}" type="datetime1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348F9-7AC0-49B9-8A5E-764B288E2B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08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6335AE0-AF8F-4DE2-9557-18ADAE59F71A}"/>
              </a:ext>
            </a:extLst>
          </p:cNvPr>
          <p:cNvSpPr/>
          <p:nvPr/>
        </p:nvSpPr>
        <p:spPr>
          <a:xfrm>
            <a:off x="338668" y="-33859"/>
            <a:ext cx="115062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5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BrowalliaUPC" panose="020B0604020202020204" pitchFamily="34" charset="-34"/>
              </a:rPr>
              <a:t>ПЛАН РАБОТЫ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BrowalliaUPC" panose="020B0604020202020204" pitchFamily="34" charset="-34"/>
              </a:rPr>
              <a:t>муниципального земельного контроля на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BrowalliaUPC" panose="020B0604020202020204" pitchFamily="34" charset="-34"/>
              </a:rPr>
              <a:t>2024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BrowalliaUPC" panose="020B0604020202020204" pitchFamily="34" charset="-34"/>
              </a:rPr>
              <a:t>г.</a:t>
            </a:r>
          </a:p>
        </p:txBody>
      </p:sp>
      <p:sp>
        <p:nvSpPr>
          <p:cNvPr id="42" name="Номер слайда 9">
            <a:extLst>
              <a:ext uri="{FF2B5EF4-FFF2-40B4-BE49-F238E27FC236}">
                <a16:creationId xmlns:a16="http://schemas.microsoft.com/office/drawing/2014/main" xmlns="" id="{5DF5573E-51C5-4AB1-B1C9-AFFDB54CD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5925" y="639162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1F642D-6807-4576-BF6D-D752431036FA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6" name="Таблица 45">
            <a:extLst>
              <a:ext uri="{FF2B5EF4-FFF2-40B4-BE49-F238E27FC236}">
                <a16:creationId xmlns:a16="http://schemas.microsoft.com/office/drawing/2014/main" xmlns="" id="{5B0B8482-7EDA-4080-8993-2D3F97B12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817787"/>
              </p:ext>
            </p:extLst>
          </p:nvPr>
        </p:nvGraphicFramePr>
        <p:xfrm>
          <a:off x="161602" y="664798"/>
          <a:ext cx="11730563" cy="5759649"/>
        </p:xfrm>
        <a:graphic>
          <a:graphicData uri="http://schemas.openxmlformats.org/drawingml/2006/table">
            <a:tbl>
              <a:tblPr/>
              <a:tblGrid>
                <a:gridCol w="370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39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76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/>
                <a:gridCol w="622737"/>
                <a:gridCol w="6267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65910">
                  <a:extLst>
                    <a:ext uri="{9D8B030D-6E8A-4147-A177-3AD203B41FA5}">
                      <a16:colId xmlns:a16="http://schemas.microsoft.com/office/drawing/2014/main" xmlns="" val="4186752986"/>
                    </a:ext>
                  </a:extLst>
                </a:gridCol>
                <a:gridCol w="565910">
                  <a:extLst>
                    <a:ext uri="{9D8B030D-6E8A-4147-A177-3AD203B41FA5}">
                      <a16:colId xmlns:a16="http://schemas.microsoft.com/office/drawing/2014/main" xmlns="" val="2099882336"/>
                    </a:ext>
                  </a:extLst>
                </a:gridCol>
                <a:gridCol w="565910">
                  <a:extLst>
                    <a:ext uri="{9D8B030D-6E8A-4147-A177-3AD203B41FA5}">
                      <a16:colId xmlns:a16="http://schemas.microsoft.com/office/drawing/2014/main" xmlns="" val="3355788526"/>
                    </a:ext>
                  </a:extLst>
                </a:gridCol>
                <a:gridCol w="56591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6591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6591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6591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6591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6591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1151929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330" marR="42330" marT="0" marB="0" anchor="b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Предмет МЗК</a:t>
                      </a: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зем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участков, (тыс.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з.у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янв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февр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март</a:t>
                      </a: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апр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май </a:t>
                      </a: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июнь </a:t>
                      </a: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июль </a:t>
                      </a: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авг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сент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окт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нояб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kern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дек  </a:t>
                      </a: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5965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Аренда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266700" lvl="0" indent="0" algn="ctr" defTabSz="8937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-5" normalizeH="0" baseline="0" noProof="0" dirty="0" smtClean="0">
                          <a:ln>
                            <a:noFill/>
                          </a:ln>
                          <a:solidFill>
                            <a:srgbClr val="535353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Century Gothic"/>
                        </a:rPr>
                        <a:t>0,13</a:t>
                      </a:r>
                      <a:endParaRPr kumimoji="0" lang="ru-RU" sz="1800" b="1" i="0" u="none" strike="noStrike" kern="1200" cap="none" spc="-5" normalizeH="0" baseline="0" noProof="0" dirty="0">
                        <a:ln>
                          <a:noFill/>
                        </a:ln>
                        <a:solidFill>
                          <a:srgbClr val="535353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7200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5965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570480" algn="l"/>
                        </a:tabLst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Борщевик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266700" lvl="0" indent="0" algn="ctr" defTabSz="8937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-5" normalizeH="0" baseline="0" noProof="0" dirty="0" smtClean="0">
                          <a:ln>
                            <a:noFill/>
                          </a:ln>
                          <a:solidFill>
                            <a:srgbClr val="535353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Century Gothic"/>
                        </a:rPr>
                        <a:t>11,12</a:t>
                      </a:r>
                      <a:endParaRPr kumimoji="0" lang="ru-RU" sz="1800" b="1" i="0" u="none" strike="noStrike" kern="1200" cap="none" spc="-5" normalizeH="0" baseline="0" noProof="0" dirty="0">
                        <a:ln>
                          <a:noFill/>
                        </a:ln>
                        <a:solidFill>
                          <a:srgbClr val="535353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7200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1130342"/>
                  </a:ext>
                </a:extLst>
              </a:tr>
              <a:tr h="575965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570480" algn="l"/>
                        </a:tabLst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Выявление ОКС без прав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266700" lvl="0" indent="0" algn="ctr" defTabSz="8937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-5" normalizeH="0" baseline="0" noProof="0" dirty="0" smtClean="0">
                          <a:ln>
                            <a:noFill/>
                          </a:ln>
                          <a:solidFill>
                            <a:srgbClr val="535353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Century Gothic"/>
                        </a:rPr>
                        <a:t>4,81</a:t>
                      </a:r>
                      <a:endParaRPr kumimoji="0" lang="ru-RU" sz="1800" b="1" i="0" u="none" strike="noStrike" kern="1200" cap="none" spc="-5" normalizeH="0" baseline="0" noProof="0" dirty="0">
                        <a:ln>
                          <a:noFill/>
                        </a:ln>
                        <a:solidFill>
                          <a:srgbClr val="535353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7200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3235981"/>
                  </a:ext>
                </a:extLst>
              </a:tr>
              <a:tr h="575965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570480" algn="l"/>
                        </a:tabLst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Гостиницы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266700" lvl="0" indent="0" algn="ctr" defTabSz="8937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-5" normalizeH="0" baseline="0" noProof="0" dirty="0" smtClean="0">
                          <a:ln>
                            <a:noFill/>
                          </a:ln>
                          <a:solidFill>
                            <a:srgbClr val="535353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Century Gothic"/>
                        </a:rPr>
                        <a:t>0,06</a:t>
                      </a:r>
                      <a:endParaRPr kumimoji="0" lang="ru-RU" sz="1800" b="1" i="0" u="none" strike="noStrike" kern="1200" cap="none" spc="-5" normalizeH="0" baseline="0" noProof="0" dirty="0">
                        <a:ln>
                          <a:noFill/>
                        </a:ln>
                        <a:solidFill>
                          <a:srgbClr val="535353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7200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63351394"/>
                  </a:ext>
                </a:extLst>
              </a:tr>
              <a:tr h="5759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570480" algn="l"/>
                        </a:tabLst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Доначисление налога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266700" lvl="0" indent="0" algn="ctr" defTabSz="8937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-5" normalizeH="0" baseline="0" noProof="0" dirty="0" smtClean="0">
                          <a:ln>
                            <a:noFill/>
                          </a:ln>
                          <a:solidFill>
                            <a:srgbClr val="535353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Century Gothic"/>
                        </a:rPr>
                        <a:t>170,85</a:t>
                      </a:r>
                      <a:endParaRPr kumimoji="0" lang="ru-RU" sz="1800" b="1" i="0" u="none" strike="noStrike" kern="1200" cap="none" spc="-5" normalizeH="0" baseline="0" noProof="0" dirty="0">
                        <a:ln>
                          <a:noFill/>
                        </a:ln>
                        <a:solidFill>
                          <a:srgbClr val="535353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7200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596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570480" algn="l"/>
                        </a:tabLst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Земли СХ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266700" lvl="0" indent="0" algn="ctr" defTabSz="8937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-5" normalizeH="0" baseline="0" noProof="0" dirty="0" smtClean="0">
                          <a:ln>
                            <a:noFill/>
                          </a:ln>
                          <a:solidFill>
                            <a:srgbClr val="535353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Century Gothic"/>
                        </a:rPr>
                        <a:t>2,2</a:t>
                      </a:r>
                      <a:endParaRPr kumimoji="0" lang="ru-RU" sz="1800" b="1" i="0" u="none" strike="noStrike" kern="1200" cap="none" spc="-5" normalizeH="0" baseline="0" noProof="0" dirty="0">
                        <a:ln>
                          <a:noFill/>
                        </a:ln>
                        <a:solidFill>
                          <a:srgbClr val="535353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7200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9376498"/>
                  </a:ext>
                </a:extLst>
              </a:tr>
              <a:tr h="5759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Самозахват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266700" lvl="0" indent="0" algn="ctr" defTabSz="8937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-5" normalizeH="0" baseline="0" noProof="0" dirty="0" smtClean="0">
                          <a:ln>
                            <a:noFill/>
                          </a:ln>
                          <a:solidFill>
                            <a:srgbClr val="535353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Century Gothic"/>
                        </a:rPr>
                        <a:t>1,19</a:t>
                      </a:r>
                      <a:endParaRPr kumimoji="0" lang="ru-RU" sz="1800" b="1" i="0" u="none" strike="noStrike" kern="1200" cap="none" spc="-5" normalizeH="0" baseline="0" noProof="0" dirty="0">
                        <a:ln>
                          <a:noFill/>
                        </a:ln>
                        <a:solidFill>
                          <a:srgbClr val="535353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7200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6207387"/>
                  </a:ext>
                </a:extLst>
              </a:tr>
              <a:tr h="575965">
                <a:tc gridSpan="2">
                  <a:txBody>
                    <a:bodyPr/>
                    <a:lstStyle/>
                    <a:p>
                      <a:pPr marL="36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ИТОГО: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6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ИТОГО: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000" marR="266700" lvl="0" indent="0" algn="ctr" defTabSz="8937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-5" normalizeH="0" baseline="0" noProof="0" dirty="0" smtClean="0">
                          <a:ln>
                            <a:noFill/>
                          </a:ln>
                          <a:solidFill>
                            <a:srgbClr val="535353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Century Gothic"/>
                        </a:rPr>
                        <a:t>190,3</a:t>
                      </a:r>
                      <a:endParaRPr kumimoji="0" lang="ru-RU" sz="1800" b="1" i="0" u="none" strike="noStrike" kern="1200" cap="none" spc="-5" normalizeH="0" baseline="0" noProof="0" dirty="0">
                        <a:ln>
                          <a:noFill/>
                        </a:ln>
                        <a:solidFill>
                          <a:srgbClr val="535353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Bef>
                          <a:spcPts val="0"/>
                        </a:spcBef>
                      </a:pP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42330" marR="42330" marT="0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6537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4806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4966</TotalTime>
  <Words>66</Words>
  <Application>Microsoft Office PowerPoint</Application>
  <PresentationFormat>Произвольный</PresentationFormat>
  <Paragraphs>41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Проверки использования сельхозземель</dc:title>
  <dc:creator>Варшанидзе Виктория Вахтанговна</dc:creator>
  <cp:lastModifiedBy>Николаева Мария Геннадьевна</cp:lastModifiedBy>
  <cp:revision>491</cp:revision>
  <cp:lastPrinted>2021-04-12T08:27:42Z</cp:lastPrinted>
  <dcterms:created xsi:type="dcterms:W3CDTF">2019-11-29T11:42:19Z</dcterms:created>
  <dcterms:modified xsi:type="dcterms:W3CDTF">2023-12-20T06:44:41Z</dcterms:modified>
</cp:coreProperties>
</file>